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Replace every [bracket]. Put one real scorecard from your own town on the screen right after this slide. A free community snapshot from digitalfacadetx.com gives you those scores before the meeting.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0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>
              <a:spcAft>
                <a:spcPts val="2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Put every [City] business on the map</a:t>
            </a:r>
          </a:p>
          <a:p>
            <a:pPr>
              <a:spcAft>
                <a:spcPts val="0"/>
              </a:spcAft>
            </a:pPr>
            <a:r>
              <a:rPr sz="1500" b="0">
                <a:solidFill>
                  <a:srgbClr val="DFE7F5"/>
                </a:solidFill>
                <a:latin typeface="Arial"/>
              </a:rPr>
              <a:t>A digital facade program our own staff can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783080"/>
            <a:ext cx="3520440" cy="3977639"/>
          </a:xfrm>
          <a:prstGeom prst="rect">
            <a:avLst/>
          </a:prstGeom>
          <a:solidFill>
            <a:srgbClr val="F6F8FC"/>
          </a:solidFill>
          <a:ln w="12700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3520440" cy="64008"/>
          </a:xfrm>
          <a:prstGeom prst="rect">
            <a:avLst/>
          </a:prstGeom>
          <a:solidFill>
            <a:srgbClr val="00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2039112"/>
            <a:ext cx="2971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002868"/>
                </a:solidFill>
                <a:latin typeface="Arial"/>
              </a:rPr>
              <a:t>THE PROBLEM</a:t>
            </a:r>
          </a:p>
        </p:txBody>
      </p:sp>
      <p:sp>
        <p:nvSpPr>
          <p:cNvPr id="7" name="Rectangle 6"/>
          <p:cNvSpPr/>
          <p:nvPr/>
        </p:nvSpPr>
        <p:spPr>
          <a:xfrm>
            <a:off x="4334255" y="1783080"/>
            <a:ext cx="3520440" cy="3977639"/>
          </a:xfrm>
          <a:prstGeom prst="rect">
            <a:avLst/>
          </a:prstGeom>
          <a:solidFill>
            <a:srgbClr val="F6F8FC"/>
          </a:solidFill>
          <a:ln w="12700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34255" y="1783080"/>
            <a:ext cx="3520440" cy="64008"/>
          </a:xfrm>
          <a:prstGeom prst="rect">
            <a:avLst/>
          </a:prstGeom>
          <a:solidFill>
            <a:srgbClr val="002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08575" y="2039112"/>
            <a:ext cx="2971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002868"/>
                </a:solidFill>
                <a:latin typeface="Arial"/>
              </a:rPr>
              <a:t>WHAT WE 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19871" y="1783080"/>
            <a:ext cx="3520440" cy="3977639"/>
          </a:xfrm>
          <a:prstGeom prst="rect">
            <a:avLst/>
          </a:prstGeom>
          <a:solidFill>
            <a:srgbClr val="FBECEF"/>
          </a:solidFill>
          <a:ln w="12700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19871" y="1783080"/>
            <a:ext cx="3520440" cy="64008"/>
          </a:xfrm>
          <a:prstGeom prst="rect">
            <a:avLst/>
          </a:prstGeom>
          <a:solidFill>
            <a:srgbClr val="BF0A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192" y="2039112"/>
            <a:ext cx="29718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200" b="1">
                <a:solidFill>
                  <a:srgbClr val="BF0A30"/>
                </a:solidFill>
                <a:latin typeface="Arial"/>
              </a:rPr>
              <a:t>THE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59" y="2514600"/>
            <a:ext cx="2971800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3000" b="1">
                <a:solidFill>
                  <a:srgbClr val="002868"/>
                </a:solidFill>
                <a:latin typeface="Arial"/>
              </a:rPr>
              <a:t>97%</a:t>
            </a:r>
          </a:p>
          <a:p>
            <a:pPr>
              <a:spcAft>
                <a:spcPts val="120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of people read online reviews before visiting a local business</a:t>
            </a:r>
          </a:p>
          <a:p>
            <a:pPr>
              <a:spcAft>
                <a:spcPts val="0"/>
              </a:spcAft>
            </a:pPr>
            <a:r>
              <a:rPr sz="3000" b="1">
                <a:solidFill>
                  <a:srgbClr val="002868"/>
                </a:solidFill>
                <a:latin typeface="Arial"/>
              </a:rPr>
              <a:t>17%</a:t>
            </a:r>
          </a:p>
          <a:p>
            <a:pPr>
              <a:spcAft>
                <a:spcPts val="120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of small businesses still have no website</a:t>
            </a:r>
          </a:p>
          <a:p>
            <a:pPr>
              <a:spcAft>
                <a:spcPts val="0"/>
              </a:spcAft>
            </a:pPr>
            <a:r>
              <a:rPr sz="3000" b="1">
                <a:solidFill>
                  <a:srgbClr val="002868"/>
                </a:solidFill>
                <a:latin typeface="Arial"/>
              </a:rPr>
              <a:t>70%</a:t>
            </a:r>
          </a:p>
          <a:p>
            <a:pPr>
              <a:spcAft>
                <a:spcPts val="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more visits go to a business with a complete Google profile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8576" y="2514600"/>
            <a:ext cx="2971800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100"/>
              </a:spcAft>
            </a:pPr>
            <a:r>
              <a:rPr sz="1400" b="0">
                <a:solidFill>
                  <a:srgbClr val="1F2933"/>
                </a:solidFill>
                <a:latin typeface="Arial"/>
              </a:rPr>
              <a:t>Every business in our city limits scored 0 to 100, and again every month</a:t>
            </a:r>
          </a:p>
          <a:p>
            <a:pPr>
              <a:spcAft>
                <a:spcPts val="1100"/>
              </a:spcAft>
            </a:pPr>
            <a:r>
              <a:rPr sz="1400" b="0">
                <a:solidFill>
                  <a:srgbClr val="1F2933"/>
                </a:solidFill>
                <a:latin typeface="Arial"/>
              </a:rPr>
              <a:t>A free report and a plain to-do list for each owner</a:t>
            </a:r>
          </a:p>
          <a:p>
            <a:pPr>
              <a:spcAft>
                <a:spcPts val="1100"/>
              </a:spcAft>
            </a:pPr>
            <a:r>
              <a:rPr sz="1400" b="0">
                <a:solidFill>
                  <a:srgbClr val="1F2933"/>
                </a:solidFill>
                <a:latin typeface="Arial"/>
              </a:rPr>
              <a:t>One dashboard for staff, with certificates at 90 and above</a:t>
            </a:r>
          </a:p>
          <a:p>
            <a:pPr>
              <a:spcAft>
                <a:spcPts val="1100"/>
              </a:spcAft>
            </a:pPr>
            <a:r>
              <a:rPr sz="1400" b="0">
                <a:solidFill>
                  <a:srgbClr val="1F2933"/>
                </a:solidFill>
                <a:latin typeface="Arial"/>
              </a:rPr>
              <a:t>A progress report for this board, built in</a:t>
            </a:r>
          </a:p>
          <a:p>
            <a:pPr>
              <a:spcAft>
                <a:spcPts val="0"/>
              </a:spcAft>
            </a:pPr>
            <a:r>
              <a:rPr sz="1400" b="0">
                <a:solidFill>
                  <a:srgbClr val="1F2933"/>
                </a:solidFill>
                <a:latin typeface="Arial"/>
              </a:rPr>
              <a:t>Our name, our logo, our web address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2514600"/>
            <a:ext cx="2971800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600" b="1">
                <a:solidFill>
                  <a:srgbClr val="BF0A30"/>
                </a:solidFill>
                <a:latin typeface="Arial"/>
              </a:rPr>
              <a:t>$[amount] per year</a:t>
            </a:r>
          </a:p>
          <a:p>
            <a:pPr>
              <a:spcAft>
                <a:spcPts val="120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Software license, priced by population. Onboarding and training included.</a:t>
            </a:r>
          </a:p>
          <a:p>
            <a:pPr>
              <a:spcAft>
                <a:spcPts val="1200"/>
              </a:spcAft>
            </a:pPr>
            <a:r>
              <a:rPr sz="1300" b="1">
                <a:solidFill>
                  <a:srgbClr val="1F2933"/>
                </a:solidFill>
                <a:latin typeface="Arial"/>
              </a:rPr>
              <a:t>No setup, per-scan, per-user or monthly fees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Run by: [existing staff]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Paid from: [budget line]</a:t>
            </a:r>
          </a:p>
          <a:p>
            <a:pPr>
              <a:spcAft>
                <a:spcPts val="0"/>
              </a:spcAft>
            </a:pPr>
            <a:r>
              <a:rPr sz="1300" b="0">
                <a:solidFill>
                  <a:srgbClr val="1F2933"/>
                </a:solidFill>
                <a:latin typeface="Arial"/>
              </a:rPr>
              <a:t>Term: one year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598932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300"/>
              </a:spcAft>
            </a:pPr>
            <a:r>
              <a:rPr sz="1200" b="1">
                <a:solidFill>
                  <a:srgbClr val="002868"/>
                </a:solidFill>
                <a:latin typeface="Arial"/>
              </a:rPr>
              <a:t>We will report quarterly: businesses scored, average score, businesses improved, businesses at 90 or above.</a:t>
            </a:r>
          </a:p>
          <a:p>
            <a:pPr>
              <a:spcAft>
                <a:spcPts val="0"/>
              </a:spcAft>
            </a:pPr>
            <a:r>
              <a:rPr sz="900" b="0">
                <a:solidFill>
                  <a:srgbClr val="5B6672"/>
                </a:solidFill>
                <a:latin typeface="Arial"/>
              </a:rPr>
              <a:t>Sources: BrightLocal 2026; Clutch 2025; Google / Ipsos 2016. Program: Digital Facade Texas, digitalfacadetx.com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